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6"/>
  </p:notesMasterIdLst>
  <p:sldIdLst>
    <p:sldId id="256" r:id="rId2"/>
    <p:sldId id="257" r:id="rId3"/>
    <p:sldId id="267" r:id="rId4"/>
    <p:sldId id="259" r:id="rId5"/>
    <p:sldId id="260" r:id="rId6"/>
    <p:sldId id="258" r:id="rId7"/>
    <p:sldId id="262" r:id="rId8"/>
    <p:sldId id="261" r:id="rId9"/>
    <p:sldId id="263" r:id="rId10"/>
    <p:sldId id="264" r:id="rId11"/>
    <p:sldId id="265" r:id="rId12"/>
    <p:sldId id="268" r:id="rId13"/>
    <p:sldId id="270" r:id="rId14"/>
    <p:sldId id="266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French Script MT" panose="03020402040607040605" pitchFamily="66" charset="0"/>
      <p:regular r:id="rId21"/>
    </p:embeddedFont>
    <p:embeddedFont>
      <p:font typeface="Garamond" panose="02020404030301010803" pitchFamily="18" charset="0"/>
      <p:regular r:id="rId22"/>
      <p:bold r:id="rId23"/>
      <p:italic r:id="rId24"/>
    </p:embeddedFont>
    <p:embeddedFont>
      <p:font typeface="High Tower Text" panose="02040502050506030303" pitchFamily="18" charset="0"/>
      <p:regular r:id="rId25"/>
      <p:italic r:id="rId26"/>
    </p:embeddedFont>
    <p:embeddedFont>
      <p:font typeface="Hind" panose="02000000000000000000" pitchFamily="2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3A500D-0045-45CE-9A4E-CFCE1B223518}">
  <a:tblStyle styleId="{593A500D-0045-45CE-9A4E-CFCE1B2235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2B137DE-ACB9-4041-B788-7E6765CC89E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 flipH="1">
            <a:off x="6177275" y="-42338"/>
            <a:ext cx="3688200" cy="22461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 rot="5400000" flipH="1">
            <a:off x="-698074" y="3247200"/>
            <a:ext cx="3573900" cy="21771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 rot="-5400000" flipH="1">
            <a:off x="-428544" y="2831032"/>
            <a:ext cx="2195100" cy="1338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 rot="-5400000" flipH="1">
            <a:off x="563748" y="2068298"/>
            <a:ext cx="1518900" cy="9255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 rot="5400000" flipH="1">
            <a:off x="7217675" y="1270025"/>
            <a:ext cx="2394600" cy="14589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 rot="-5400000" flipH="1">
            <a:off x="7315902" y="2802275"/>
            <a:ext cx="1027800" cy="6261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 rot="-5400000" flipH="1">
            <a:off x="6337825" y="578875"/>
            <a:ext cx="1520100" cy="9261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2647900" y="1659550"/>
            <a:ext cx="3848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2647975" y="2763850"/>
            <a:ext cx="3848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5400000" flipH="1">
            <a:off x="6177275" y="-42338"/>
            <a:ext cx="3688200" cy="22461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"/>
          <p:cNvSpPr/>
          <p:nvPr/>
        </p:nvSpPr>
        <p:spPr>
          <a:xfrm rot="5400000" flipH="1">
            <a:off x="-698074" y="3247200"/>
            <a:ext cx="3573900" cy="21771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"/>
          <p:cNvSpPr/>
          <p:nvPr/>
        </p:nvSpPr>
        <p:spPr>
          <a:xfrm rot="-5400000" flipH="1">
            <a:off x="-428544" y="2831032"/>
            <a:ext cx="2195100" cy="13380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 rot="-5400000" flipH="1">
            <a:off x="563748" y="2068298"/>
            <a:ext cx="1518900" cy="9255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3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3"/>
          <p:cNvSpPr/>
          <p:nvPr/>
        </p:nvSpPr>
        <p:spPr>
          <a:xfrm rot="5400000" flipH="1">
            <a:off x="7217675" y="1270025"/>
            <a:ext cx="2394600" cy="14589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"/>
          <p:cNvSpPr/>
          <p:nvPr/>
        </p:nvSpPr>
        <p:spPr>
          <a:xfrm rot="-5400000" flipH="1">
            <a:off x="7315902" y="2802275"/>
            <a:ext cx="1027800" cy="6261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3"/>
          <p:cNvSpPr/>
          <p:nvPr/>
        </p:nvSpPr>
        <p:spPr>
          <a:xfrm rot="-5400000" flipH="1">
            <a:off x="6337825" y="578875"/>
            <a:ext cx="1520100" cy="9261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2225675" y="2161800"/>
            <a:ext cx="46926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Char char="›"/>
              <a:defRPr b="1"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Char char="»"/>
              <a:defRPr b="1" i="1"/>
            </a:lvl9pPr>
          </a:lstStyle>
          <a:p>
            <a:endParaRPr/>
          </a:p>
        </p:txBody>
      </p:sp>
      <p:grpSp>
        <p:nvGrpSpPr>
          <p:cNvPr id="36" name="Google Shape;36;p4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37" name="Google Shape;37;p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 rot="5400000" flipH="1">
            <a:off x="-479615" y="1845054"/>
            <a:ext cx="2455200" cy="1495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4"/>
          <p:cNvSpPr/>
          <p:nvPr/>
        </p:nvSpPr>
        <p:spPr>
          <a:xfrm rot="-5400000" flipH="1">
            <a:off x="-358985" y="3663619"/>
            <a:ext cx="1838515" cy="1120555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4"/>
          <p:cNvSpPr/>
          <p:nvPr/>
        </p:nvSpPr>
        <p:spPr>
          <a:xfrm rot="-5400000" flipH="1">
            <a:off x="472234" y="3024661"/>
            <a:ext cx="1272000" cy="7752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1067088" y="1650548"/>
            <a:ext cx="59721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›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9pPr>
          </a:lstStyle>
          <a:p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52" name="Google Shape;52;p5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58" name="Google Shape;58;p5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>
            <a:spLocks noGrp="1"/>
          </p:cNvSpPr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1"/>
          </p:nvPr>
        </p:nvSpPr>
        <p:spPr>
          <a:xfrm>
            <a:off x="1067100" y="1706950"/>
            <a:ext cx="2977800" cy="32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›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2"/>
          </p:nvPr>
        </p:nvSpPr>
        <p:spPr>
          <a:xfrm>
            <a:off x="4224149" y="1706950"/>
            <a:ext cx="2977800" cy="32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›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9pPr>
          </a:lstStyle>
          <a:p>
            <a:endParaRPr/>
          </a:p>
        </p:txBody>
      </p:sp>
      <p:grpSp>
        <p:nvGrpSpPr>
          <p:cNvPr id="68" name="Google Shape;68;p6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69" name="Google Shape;69;p6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6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6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" name="Google Shape;74;p6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75" name="Google Shape;75;p6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6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" name="Google Shape;80;p6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>
            <a:spLocks noGrp="1"/>
          </p:cNvSpPr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body" idx="1"/>
          </p:nvPr>
        </p:nvSpPr>
        <p:spPr>
          <a:xfrm>
            <a:off x="1067100" y="1676800"/>
            <a:ext cx="2024100" cy="32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2"/>
          </p:nvPr>
        </p:nvSpPr>
        <p:spPr>
          <a:xfrm>
            <a:off x="3194801" y="1676800"/>
            <a:ext cx="2024100" cy="32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body" idx="3"/>
          </p:nvPr>
        </p:nvSpPr>
        <p:spPr>
          <a:xfrm>
            <a:off x="5322501" y="1676800"/>
            <a:ext cx="2024100" cy="32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>
            <a:endParaRPr/>
          </a:p>
        </p:txBody>
      </p:sp>
      <p:grpSp>
        <p:nvGrpSpPr>
          <p:cNvPr id="86" name="Google Shape;86;p7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87" name="Google Shape;87;p7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7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7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7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" name="Google Shape;92;p7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93" name="Google Shape;93;p7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7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7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7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" name="Google Shape;98;p7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"/>
          <p:cNvSpPr txBox="1">
            <a:spLocks noGrp="1"/>
          </p:cNvSpPr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1" name="Google Shape;101;p8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02" name="Google Shape;102;p8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8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8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8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08" name="Google Shape;108;p8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mall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0"/>
          <p:cNvGrpSpPr/>
          <p:nvPr/>
        </p:nvGrpSpPr>
        <p:grpSpPr>
          <a:xfrm>
            <a:off x="7934863" y="4"/>
            <a:ext cx="1209179" cy="2774603"/>
            <a:chOff x="7395202" y="-6"/>
            <a:chExt cx="1748884" cy="4013021"/>
          </a:xfrm>
        </p:grpSpPr>
        <p:sp>
          <p:nvSpPr>
            <p:cNvPr id="131" name="Google Shape;131;p10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0"/>
          <p:cNvGrpSpPr/>
          <p:nvPr/>
        </p:nvGrpSpPr>
        <p:grpSpPr>
          <a:xfrm>
            <a:off x="-1" y="2232486"/>
            <a:ext cx="874634" cy="2911268"/>
            <a:chOff x="3" y="2750304"/>
            <a:chExt cx="722480" cy="2404814"/>
          </a:xfrm>
        </p:grpSpPr>
        <p:sp>
          <p:nvSpPr>
            <p:cNvPr id="137" name="Google Shape;137;p10"/>
            <p:cNvSpPr/>
            <p:nvPr/>
          </p:nvSpPr>
          <p:spPr>
            <a:xfrm rot="5400000" flipH="1">
              <a:off x="-231667" y="3341328"/>
              <a:ext cx="1185900" cy="7224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0"/>
            <p:cNvSpPr/>
            <p:nvPr/>
          </p:nvSpPr>
          <p:spPr>
            <a:xfrm rot="-5400000" flipH="1">
              <a:off x="-173395" y="4440518"/>
              <a:ext cx="888000" cy="5412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0"/>
            <p:cNvSpPr/>
            <p:nvPr/>
          </p:nvSpPr>
          <p:spPr>
            <a:xfrm rot="-5400000" flipH="1">
              <a:off x="228056" y="4058304"/>
              <a:ext cx="614400" cy="3744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0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">
  <p:cSld name="BLANK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14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81" name="Google Shape;181;p14"/>
            <p:cNvSpPr/>
            <p:nvPr/>
          </p:nvSpPr>
          <p:spPr>
            <a:xfrm rot="5400000" flipH="1">
              <a:off x="7471942" y="406044"/>
              <a:ext cx="2078100" cy="12660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4"/>
            <p:cNvSpPr/>
            <p:nvPr/>
          </p:nvSpPr>
          <p:spPr>
            <a:xfrm rot="5400000" flipH="1">
              <a:off x="7072800" y="1666234"/>
              <a:ext cx="2574300" cy="15681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4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name="adj" fmla="val 81897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4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name="adj" fmla="val 81897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4"/>
            <p:cNvSpPr/>
            <p:nvPr/>
          </p:nvSpPr>
          <p:spPr>
            <a:xfrm rot="-5400000" flipH="1">
              <a:off x="8242801" y="3381815"/>
              <a:ext cx="784500" cy="477900"/>
            </a:xfrm>
            <a:prstGeom prst="parallelogram">
              <a:avLst>
                <a:gd name="adj" fmla="val 81897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6" name="Google Shape;186;p14"/>
          <p:cNvSpPr/>
          <p:nvPr/>
        </p:nvSpPr>
        <p:spPr>
          <a:xfrm rot="5400000" flipH="1">
            <a:off x="-479615" y="1845054"/>
            <a:ext cx="2455200" cy="14958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4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4"/>
          <p:cNvSpPr/>
          <p:nvPr/>
        </p:nvSpPr>
        <p:spPr>
          <a:xfrm rot="-5400000" flipH="1">
            <a:off x="-358955" y="3663589"/>
            <a:ext cx="1838400" cy="1120500"/>
          </a:xfrm>
          <a:prstGeom prst="parallelogram">
            <a:avLst>
              <a:gd name="adj" fmla="val 81897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4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name="adj" fmla="val 81897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4"/>
          <p:cNvSpPr/>
          <p:nvPr/>
        </p:nvSpPr>
        <p:spPr>
          <a:xfrm rot="-5400000" flipH="1">
            <a:off x="472234" y="3024661"/>
            <a:ext cx="1272000" cy="775200"/>
          </a:xfrm>
          <a:prstGeom prst="parallelogram">
            <a:avLst>
              <a:gd name="adj" fmla="val 81897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41F3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sz="3000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7088" y="1650548"/>
            <a:ext cx="5972100" cy="27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»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60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"/>
          <p:cNvSpPr txBox="1">
            <a:spLocks noGrp="1"/>
          </p:cNvSpPr>
          <p:nvPr>
            <p:ph type="ctrTitle"/>
          </p:nvPr>
        </p:nvSpPr>
        <p:spPr>
          <a:xfrm>
            <a:off x="2328150" y="202281"/>
            <a:ext cx="4487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BÁO CÁO</a:t>
            </a:r>
            <a:br>
              <a:rPr lang="en-US"/>
            </a:br>
            <a:r>
              <a:rPr lang="en-US" sz="2000" err="1">
                <a:latin typeface="High Tower Text" panose="02040502050506030303" pitchFamily="18" charset="0"/>
              </a:rPr>
              <a:t>Ứng</a:t>
            </a:r>
            <a:r>
              <a:rPr lang="en-US" sz="2000">
                <a:latin typeface="High Tower Text" panose="02040502050506030303" pitchFamily="18" charset="0"/>
              </a:rPr>
              <a:t> </a:t>
            </a:r>
            <a:r>
              <a:rPr lang="en-US" sz="2000" err="1">
                <a:latin typeface="High Tower Text" panose="02040502050506030303" pitchFamily="18" charset="0"/>
              </a:rPr>
              <a:t>dụng</a:t>
            </a:r>
            <a:r>
              <a:rPr lang="en-US" sz="2000">
                <a:latin typeface="High Tower Text" panose="02040502050506030303" pitchFamily="18" charset="0"/>
              </a:rPr>
              <a:t> </a:t>
            </a:r>
            <a:r>
              <a:rPr lang="en-US" sz="2000" err="1">
                <a:latin typeface="High Tower Text" panose="02040502050506030303" pitchFamily="18" charset="0"/>
              </a:rPr>
              <a:t>công</a:t>
            </a:r>
            <a:r>
              <a:rPr lang="en-US" sz="2000">
                <a:latin typeface="High Tower Text" panose="02040502050506030303" pitchFamily="18" charset="0"/>
              </a:rPr>
              <a:t> </a:t>
            </a:r>
            <a:r>
              <a:rPr lang="en-US" sz="2000" err="1">
                <a:latin typeface="High Tower Text" panose="02040502050506030303" pitchFamily="18" charset="0"/>
              </a:rPr>
              <a:t>nghệ</a:t>
            </a:r>
            <a:r>
              <a:rPr lang="en-US" sz="2000">
                <a:latin typeface="High Tower Text" panose="02040502050506030303" pitchFamily="18" charset="0"/>
              </a:rPr>
              <a:t> </a:t>
            </a:r>
            <a:r>
              <a:rPr lang="en-US" sz="2000" err="1">
                <a:latin typeface="High Tower Text" panose="02040502050506030303" pitchFamily="18" charset="0"/>
              </a:rPr>
              <a:t>phát</a:t>
            </a:r>
            <a:r>
              <a:rPr lang="en-US" sz="2000">
                <a:latin typeface="High Tower Text" panose="02040502050506030303" pitchFamily="18" charset="0"/>
              </a:rPr>
              <a:t> </a:t>
            </a:r>
            <a:r>
              <a:rPr lang="en-US" sz="2000" err="1">
                <a:latin typeface="High Tower Text" panose="02040502050506030303" pitchFamily="18" charset="0"/>
              </a:rPr>
              <a:t>triển</a:t>
            </a:r>
            <a:r>
              <a:rPr lang="en-US" sz="2000">
                <a:latin typeface="High Tower Text" panose="02040502050506030303" pitchFamily="18" charset="0"/>
              </a:rPr>
              <a:t> </a:t>
            </a:r>
            <a:r>
              <a:rPr lang="en-US" sz="2000" err="1">
                <a:latin typeface="High Tower Text" panose="02040502050506030303" pitchFamily="18" charset="0"/>
              </a:rPr>
              <a:t>phần</a:t>
            </a:r>
            <a:r>
              <a:rPr lang="en-US" sz="2000">
                <a:latin typeface="High Tower Text" panose="02040502050506030303" pitchFamily="18" charset="0"/>
              </a:rPr>
              <a:t> </a:t>
            </a:r>
            <a:r>
              <a:rPr lang="en-US" sz="2000" err="1">
                <a:latin typeface="High Tower Text" panose="02040502050506030303" pitchFamily="18" charset="0"/>
              </a:rPr>
              <a:t>mềm</a:t>
            </a:r>
            <a:endParaRPr sz="2000">
              <a:latin typeface="High Tower Text" panose="020405020505060303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4A0B63-5209-8439-33B6-816B62F932C6}"/>
              </a:ext>
            </a:extLst>
          </p:cNvPr>
          <p:cNvSpPr/>
          <p:nvPr/>
        </p:nvSpPr>
        <p:spPr>
          <a:xfrm>
            <a:off x="2587336" y="2150918"/>
            <a:ext cx="4228514" cy="258733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i="1"/>
              <a:t>GVHD: 		</a:t>
            </a:r>
            <a:r>
              <a:rPr lang="en-US" i="1" err="1"/>
              <a:t>Dương</a:t>
            </a:r>
            <a:r>
              <a:rPr lang="en-US" i="1"/>
              <a:t> Thúy </a:t>
            </a:r>
            <a:r>
              <a:rPr lang="en-US" i="1" err="1"/>
              <a:t>Hường</a:t>
            </a:r>
            <a:endParaRPr lang="en-US" i="1"/>
          </a:p>
          <a:p>
            <a:endParaRPr lang="en-US" i="1"/>
          </a:p>
          <a:p>
            <a:pPr lvl="1"/>
            <a:r>
              <a:rPr lang="en-US" i="1" err="1"/>
              <a:t>Sinh</a:t>
            </a:r>
            <a:r>
              <a:rPr lang="en-US" i="1"/>
              <a:t> Viên: 		</a:t>
            </a:r>
            <a:r>
              <a:rPr lang="en-US" i="1" err="1"/>
              <a:t>Tô</a:t>
            </a:r>
            <a:r>
              <a:rPr lang="en-US" i="1"/>
              <a:t> </a:t>
            </a:r>
            <a:r>
              <a:rPr lang="en-US" i="1" err="1"/>
              <a:t>Đức</a:t>
            </a:r>
            <a:r>
              <a:rPr lang="en-US" i="1"/>
              <a:t> </a:t>
            </a:r>
            <a:r>
              <a:rPr lang="en-US" i="1" err="1"/>
              <a:t>Khải</a:t>
            </a:r>
            <a:endParaRPr lang="en-US" i="1"/>
          </a:p>
          <a:p>
            <a:pPr lvl="1"/>
            <a:r>
              <a:rPr lang="en-US" i="1"/>
              <a:t>		Lê </a:t>
            </a:r>
            <a:r>
              <a:rPr lang="en-US" i="1" err="1"/>
              <a:t>Hồng</a:t>
            </a:r>
            <a:r>
              <a:rPr lang="en-US" i="1"/>
              <a:t> </a:t>
            </a:r>
            <a:r>
              <a:rPr lang="en-US" i="1" err="1"/>
              <a:t>Sơn</a:t>
            </a:r>
            <a:endParaRPr lang="en-US" i="1"/>
          </a:p>
          <a:p>
            <a:pPr lvl="1"/>
            <a:r>
              <a:rPr lang="en-US" i="1"/>
              <a:t>		</a:t>
            </a:r>
            <a:r>
              <a:rPr lang="en-US" i="1" err="1"/>
              <a:t>Phạm</a:t>
            </a:r>
            <a:r>
              <a:rPr lang="en-US" i="1"/>
              <a:t> Thành Long</a:t>
            </a:r>
          </a:p>
          <a:p>
            <a:pPr lvl="1"/>
            <a:r>
              <a:rPr lang="en-US" i="1"/>
              <a:t>		</a:t>
            </a:r>
            <a:r>
              <a:rPr lang="en-US" i="1" err="1"/>
              <a:t>Nguyễn</a:t>
            </a:r>
            <a:r>
              <a:rPr lang="en-US" i="1"/>
              <a:t> </a:t>
            </a:r>
            <a:r>
              <a:rPr lang="en-US" i="1" err="1"/>
              <a:t>Trần</a:t>
            </a:r>
            <a:r>
              <a:rPr lang="en-US" i="1"/>
              <a:t> </a:t>
            </a:r>
            <a:r>
              <a:rPr lang="en-US" i="1" err="1"/>
              <a:t>Lương</a:t>
            </a:r>
            <a:endParaRPr lang="en-US" i="1"/>
          </a:p>
          <a:p>
            <a:pPr lvl="1"/>
            <a:r>
              <a:rPr lang="en-US" i="1"/>
              <a:t>		</a:t>
            </a:r>
            <a:r>
              <a:rPr lang="en-US" i="1" err="1"/>
              <a:t>Nguyễn</a:t>
            </a:r>
            <a:r>
              <a:rPr lang="en-US" i="1"/>
              <a:t> Minh Quang</a:t>
            </a:r>
          </a:p>
          <a:p>
            <a:pPr lvl="1"/>
            <a:endParaRPr lang="en-US" i="1"/>
          </a:p>
          <a:p>
            <a:pPr lvl="1"/>
            <a:r>
              <a:rPr lang="en-US" i="1" err="1"/>
              <a:t>Lớp</a:t>
            </a:r>
            <a:r>
              <a:rPr lang="en-US" i="1"/>
              <a:t>: 		CNTT K18N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A6EAE9-394B-DABF-37BA-EB31ECEAFD03}"/>
              </a:ext>
            </a:extLst>
          </p:cNvPr>
          <p:cNvSpPr/>
          <p:nvPr/>
        </p:nvSpPr>
        <p:spPr>
          <a:xfrm>
            <a:off x="0" y="93518"/>
            <a:ext cx="1330293" cy="47713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NHÓM 15</a:t>
            </a:r>
          </a:p>
        </p:txBody>
      </p:sp>
      <p:grpSp>
        <p:nvGrpSpPr>
          <p:cNvPr id="5" name="Google Shape;787;p50">
            <a:extLst>
              <a:ext uri="{FF2B5EF4-FFF2-40B4-BE49-F238E27FC236}">
                <a16:creationId xmlns:a16="http://schemas.microsoft.com/office/drawing/2014/main" id="{A247F91B-6798-1085-2C05-D9EBAD1FAE5A}"/>
              </a:ext>
            </a:extLst>
          </p:cNvPr>
          <p:cNvGrpSpPr/>
          <p:nvPr/>
        </p:nvGrpSpPr>
        <p:grpSpPr>
          <a:xfrm>
            <a:off x="1174264" y="202281"/>
            <a:ext cx="312057" cy="259605"/>
            <a:chOff x="1926350" y="995225"/>
            <a:chExt cx="428650" cy="356600"/>
          </a:xfrm>
        </p:grpSpPr>
        <p:sp>
          <p:nvSpPr>
            <p:cNvPr id="6" name="Google Shape;788;p50">
              <a:extLst>
                <a:ext uri="{FF2B5EF4-FFF2-40B4-BE49-F238E27FC236}">
                  <a16:creationId xmlns:a16="http://schemas.microsoft.com/office/drawing/2014/main" id="{A608E051-4E0D-D449-1F59-B44FD9325975}"/>
                </a:ext>
              </a:extLst>
            </p:cNvPr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89;p50">
              <a:extLst>
                <a:ext uri="{FF2B5EF4-FFF2-40B4-BE49-F238E27FC236}">
                  <a16:creationId xmlns:a16="http://schemas.microsoft.com/office/drawing/2014/main" id="{B2595BB3-3A2D-3067-1A71-11FC11A61D7C}"/>
                </a:ext>
              </a:extLst>
            </p:cNvPr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90;p50">
              <a:extLst>
                <a:ext uri="{FF2B5EF4-FFF2-40B4-BE49-F238E27FC236}">
                  <a16:creationId xmlns:a16="http://schemas.microsoft.com/office/drawing/2014/main" id="{C5B6524B-AF9C-3CEC-405A-A7A5DADDAB2A}"/>
                </a:ext>
              </a:extLst>
            </p:cNvPr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91;p50">
              <a:extLst>
                <a:ext uri="{FF2B5EF4-FFF2-40B4-BE49-F238E27FC236}">
                  <a16:creationId xmlns:a16="http://schemas.microsoft.com/office/drawing/2014/main" id="{0D84412A-AE31-9B7B-A3D1-3CFBA980553A}"/>
                </a:ext>
              </a:extLst>
            </p:cNvPr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0"/>
      <p:bldP spid="3" grpId="0" animBg="1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>
            <a:spLocks noGrp="1"/>
          </p:cNvSpPr>
          <p:nvPr>
            <p:ph type="title"/>
          </p:nvPr>
        </p:nvSpPr>
        <p:spPr>
          <a:xfrm>
            <a:off x="86013" y="217525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0"/>
              <a:t>3. CƠ SỞ DỮ LIỆU:</a:t>
            </a:r>
          </a:p>
        </p:txBody>
      </p:sp>
      <p:sp>
        <p:nvSpPr>
          <p:cNvPr id="268" name="Google Shape;268;p23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CE0F1A-AEE8-60F8-B9AF-0E3CAAD51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373" y="1274405"/>
            <a:ext cx="5972100" cy="350266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>
            <a:spLocks noGrp="1"/>
          </p:cNvSpPr>
          <p:nvPr>
            <p:ph type="body" idx="1"/>
          </p:nvPr>
        </p:nvSpPr>
        <p:spPr>
          <a:xfrm>
            <a:off x="240150" y="184912"/>
            <a:ext cx="4579500" cy="645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-IT" sz="3000"/>
              <a:t>4. GIAO DIỆN VÀ DEMO</a:t>
            </a:r>
          </a:p>
        </p:txBody>
      </p:sp>
      <p:sp>
        <p:nvSpPr>
          <p:cNvPr id="276" name="Google Shape;276;p24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294735-5722-5049-04EE-780B2959672B}"/>
              </a:ext>
            </a:extLst>
          </p:cNvPr>
          <p:cNvSpPr/>
          <p:nvPr/>
        </p:nvSpPr>
        <p:spPr>
          <a:xfrm>
            <a:off x="762000" y="768074"/>
            <a:ext cx="1266825" cy="5619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Người dùng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64115D-0860-C36A-650E-92D2CFE64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24" y="1433512"/>
            <a:ext cx="6734175" cy="3596141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 build="p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828EBE-2D92-D903-2BE0-E93F567B2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38" y="819150"/>
            <a:ext cx="6764212" cy="399347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9"/>
          <p:cNvSpPr txBox="1">
            <a:spLocks noGrp="1"/>
          </p:cNvSpPr>
          <p:nvPr>
            <p:ph type="subTitle" idx="4294967295"/>
          </p:nvPr>
        </p:nvSpPr>
        <p:spPr>
          <a:xfrm>
            <a:off x="781050" y="487378"/>
            <a:ext cx="1343025" cy="5264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>
                <a:latin typeface="+mj-lt"/>
              </a:rPr>
              <a:t>Admin</a:t>
            </a:r>
            <a:endParaRPr sz="1400">
              <a:latin typeface="+mj-lt"/>
            </a:endParaRPr>
          </a:p>
        </p:txBody>
      </p:sp>
      <p:sp>
        <p:nvSpPr>
          <p:cNvPr id="318" name="Google Shape;318;p29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9D5647-22F9-8B0B-0679-C46111DB9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535" y="1362075"/>
            <a:ext cx="6684930" cy="2862862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>
            <a:spLocks noGrp="1"/>
          </p:cNvSpPr>
          <p:nvPr>
            <p:ph type="title" idx="4294967295"/>
          </p:nvPr>
        </p:nvSpPr>
        <p:spPr>
          <a:xfrm>
            <a:off x="409575" y="1123425"/>
            <a:ext cx="3686175" cy="13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b="0">
                <a:latin typeface="French Script MT" panose="03020402040607040605" pitchFamily="66" charset="0"/>
              </a:rPr>
              <a:t>Thanks a lot!</a:t>
            </a:r>
            <a:endParaRPr sz="6600" b="0">
              <a:latin typeface="French Script MT" panose="03020402040607040605" pitchFamily="66" charset="0"/>
            </a:endParaRPr>
          </a:p>
        </p:txBody>
      </p:sp>
      <p:sp>
        <p:nvSpPr>
          <p:cNvPr id="282" name="Google Shape;282;p25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"/>
          <p:cNvSpPr txBox="1">
            <a:spLocks noGrp="1"/>
          </p:cNvSpPr>
          <p:nvPr>
            <p:ph type="title"/>
          </p:nvPr>
        </p:nvSpPr>
        <p:spPr>
          <a:xfrm>
            <a:off x="1184563" y="1335233"/>
            <a:ext cx="6774873" cy="12365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 panose="02020603050405020304" pitchFamily="18" charset="0"/>
                <a:cs typeface="Times New Roman" panose="02020603050405020304" pitchFamily="18" charset="0"/>
              </a:rPr>
              <a:t>Tên đề tài:</a:t>
            </a:r>
            <a:br>
              <a:rPr lang="en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/>
              <a:t>		</a:t>
            </a:r>
            <a:r>
              <a:rPr lang="en" sz="2400" i="1">
                <a:latin typeface="Garamond" panose="02020404030301010803" pitchFamily="18" charset="0"/>
              </a:rPr>
              <a:t>Xây dựng website bán mỹ phẩm</a:t>
            </a:r>
            <a:endParaRPr sz="2400" i="1">
              <a:latin typeface="Garamond" panose="02020404030301010803" pitchFamily="18" charset="0"/>
            </a:endParaRPr>
          </a:p>
        </p:txBody>
      </p:sp>
      <p:sp>
        <p:nvSpPr>
          <p:cNvPr id="205" name="Google Shape;205;p16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5972100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NỘI DUNG: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8" name="Google Shape;288;p26"/>
          <p:cNvSpPr/>
          <p:nvPr/>
        </p:nvSpPr>
        <p:spPr>
          <a:xfrm>
            <a:off x="3839100" y="2459689"/>
            <a:ext cx="2133000" cy="2133000"/>
          </a:xfrm>
          <a:prstGeom prst="ellipse">
            <a:avLst/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rPr>
              <a:t>3. Cơ sở dữ liệu</a:t>
            </a:r>
            <a:endParaRPr b="1">
              <a:solidFill>
                <a:srgbClr val="FFFFFF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89" name="Google Shape;289;p26"/>
          <p:cNvSpPr/>
          <p:nvPr/>
        </p:nvSpPr>
        <p:spPr>
          <a:xfrm>
            <a:off x="86986" y="973789"/>
            <a:ext cx="2133000" cy="2133000"/>
          </a:xfrm>
          <a:prstGeom prst="ellipse">
            <a:avLst/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rPr>
              <a:t>1. Tổng quan</a:t>
            </a:r>
            <a:endParaRPr b="1">
              <a:solidFill>
                <a:srgbClr val="FFFFFF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5553596" y="973789"/>
            <a:ext cx="2133000" cy="2133000"/>
          </a:xfrm>
          <a:prstGeom prst="ellipse">
            <a:avLst/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rPr>
              <a:t>4. Giao diện và demo</a:t>
            </a:r>
            <a:endParaRPr b="1">
              <a:solidFill>
                <a:srgbClr val="FFFFFF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91" name="Google Shape;291;p26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Google Shape;289;p26">
            <a:extLst>
              <a:ext uri="{FF2B5EF4-FFF2-40B4-BE49-F238E27FC236}">
                <a16:creationId xmlns:a16="http://schemas.microsoft.com/office/drawing/2014/main" id="{24FA777E-F46C-5177-9214-A0DCA75C4DAB}"/>
              </a:ext>
            </a:extLst>
          </p:cNvPr>
          <p:cNvSpPr/>
          <p:nvPr/>
        </p:nvSpPr>
        <p:spPr>
          <a:xfrm>
            <a:off x="1801482" y="2459689"/>
            <a:ext cx="2133000" cy="2133000"/>
          </a:xfrm>
          <a:prstGeom prst="ellipse">
            <a:avLst/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rPr>
              <a:t>2. Phân tích thiết kế</a:t>
            </a:r>
            <a:endParaRPr b="1">
              <a:solidFill>
                <a:srgbClr val="FFFFFF"/>
              </a:solidFill>
              <a:latin typeface="Hind"/>
              <a:ea typeface="Hind"/>
              <a:cs typeface="Hind"/>
              <a:sym typeface="Hind"/>
            </a:endParaRPr>
          </a:p>
        </p:txBody>
      </p:sp>
      <p:grpSp>
        <p:nvGrpSpPr>
          <p:cNvPr id="3" name="Google Shape;787;p50">
            <a:extLst>
              <a:ext uri="{FF2B5EF4-FFF2-40B4-BE49-F238E27FC236}">
                <a16:creationId xmlns:a16="http://schemas.microsoft.com/office/drawing/2014/main" id="{7BD334A4-AA82-4B74-093E-78CD3038182E}"/>
              </a:ext>
            </a:extLst>
          </p:cNvPr>
          <p:cNvGrpSpPr/>
          <p:nvPr/>
        </p:nvGrpSpPr>
        <p:grpSpPr>
          <a:xfrm>
            <a:off x="3019150" y="1137087"/>
            <a:ext cx="1735281" cy="984813"/>
            <a:chOff x="1926350" y="995225"/>
            <a:chExt cx="428650" cy="356600"/>
          </a:xfrm>
        </p:grpSpPr>
        <p:sp>
          <p:nvSpPr>
            <p:cNvPr id="4" name="Google Shape;788;p50">
              <a:extLst>
                <a:ext uri="{FF2B5EF4-FFF2-40B4-BE49-F238E27FC236}">
                  <a16:creationId xmlns:a16="http://schemas.microsoft.com/office/drawing/2014/main" id="{EF5DD6CA-B3D1-BFF9-27FC-9EB664ACFCD1}"/>
                </a:ext>
              </a:extLst>
            </p:cNvPr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89;p50">
              <a:extLst>
                <a:ext uri="{FF2B5EF4-FFF2-40B4-BE49-F238E27FC236}">
                  <a16:creationId xmlns:a16="http://schemas.microsoft.com/office/drawing/2014/main" id="{2701B10F-AEBA-A61F-0AD6-E10AE23CF88A}"/>
                </a:ext>
              </a:extLst>
            </p:cNvPr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90;p50">
              <a:extLst>
                <a:ext uri="{FF2B5EF4-FFF2-40B4-BE49-F238E27FC236}">
                  <a16:creationId xmlns:a16="http://schemas.microsoft.com/office/drawing/2014/main" id="{25E981CE-AE2C-1C7F-8289-031C98DD64F7}"/>
                </a:ext>
              </a:extLst>
            </p:cNvPr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91;p50">
              <a:extLst>
                <a:ext uri="{FF2B5EF4-FFF2-40B4-BE49-F238E27FC236}">
                  <a16:creationId xmlns:a16="http://schemas.microsoft.com/office/drawing/2014/main" id="{AEC37334-E8F2-7C08-0831-841E058CFA4A}"/>
                </a:ext>
              </a:extLst>
            </p:cNvPr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0"/>
                            </p:stCondLst>
                            <p:childTnLst>
                              <p:par>
                                <p:cTn id="1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"/>
                            </p:stCondLst>
                            <p:childTnLst>
                              <p:par>
                                <p:cTn id="2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0"/>
                            </p:stCondLst>
                            <p:childTnLst>
                              <p:par>
                                <p:cTn id="2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" grpId="0"/>
      <p:bldP spid="288" grpId="0" animBg="1"/>
      <p:bldP spid="289" grpId="0" animBg="1"/>
      <p:bldP spid="290" grpId="0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ctrTitle"/>
          </p:nvPr>
        </p:nvSpPr>
        <p:spPr>
          <a:xfrm>
            <a:off x="124690" y="149404"/>
            <a:ext cx="2866160" cy="5675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/>
              <a:t>1. TỔNG QUAN</a:t>
            </a:r>
            <a:endParaRPr b="0"/>
          </a:p>
        </p:txBody>
      </p:sp>
      <p:sp>
        <p:nvSpPr>
          <p:cNvPr id="220" name="Google Shape;220;p18"/>
          <p:cNvSpPr txBox="1">
            <a:spLocks noGrp="1"/>
          </p:cNvSpPr>
          <p:nvPr>
            <p:ph type="sldNum" idx="4294967295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472271-95B6-ACA5-7EBD-DAA80873EB40}"/>
              </a:ext>
            </a:extLst>
          </p:cNvPr>
          <p:cNvSpPr/>
          <p:nvPr/>
        </p:nvSpPr>
        <p:spPr>
          <a:xfrm>
            <a:off x="4156798" y="933449"/>
            <a:ext cx="2522396" cy="1000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Lý do chọn đề tài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BB3A62-B023-6516-236F-A771FB06E972}"/>
              </a:ext>
            </a:extLst>
          </p:cNvPr>
          <p:cNvSpPr/>
          <p:nvPr/>
        </p:nvSpPr>
        <p:spPr>
          <a:xfrm>
            <a:off x="3152775" y="1905000"/>
            <a:ext cx="2522396" cy="1000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Khảo sát hệ thống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7F0F35-BCB3-4CC4-F7DA-15758F7455FE}"/>
              </a:ext>
            </a:extLst>
          </p:cNvPr>
          <p:cNvSpPr/>
          <p:nvPr/>
        </p:nvSpPr>
        <p:spPr>
          <a:xfrm>
            <a:off x="2148752" y="2905125"/>
            <a:ext cx="2522396" cy="1000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Phạm vi nghiên cứu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/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9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0239E3-BF20-C804-D484-CD947C5F77C2}"/>
              </a:ext>
            </a:extLst>
          </p:cNvPr>
          <p:cNvSpPr/>
          <p:nvPr/>
        </p:nvSpPr>
        <p:spPr>
          <a:xfrm>
            <a:off x="66675" y="85725"/>
            <a:ext cx="2628900" cy="523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Lý do chọn đề tài: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57E8DF-A1B1-F72D-5D72-A4F68D34813D}"/>
              </a:ext>
            </a:extLst>
          </p:cNvPr>
          <p:cNvSpPr/>
          <p:nvPr/>
        </p:nvSpPr>
        <p:spPr>
          <a:xfrm>
            <a:off x="1495426" y="895350"/>
            <a:ext cx="1514474" cy="5238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Công nghệ:</a:t>
            </a:r>
          </a:p>
        </p:txBody>
      </p:sp>
      <p:pic>
        <p:nvPicPr>
          <p:cNvPr id="1028" name="Picture 4" descr="Developer học những ngôn ngữ lập trình – công nghệ gì cho dễ tìm việc? | Từ  coder đến developer – Tôi đi code dạo">
            <a:extLst>
              <a:ext uri="{FF2B5EF4-FFF2-40B4-BE49-F238E27FC236}">
                <a16:creationId xmlns:a16="http://schemas.microsoft.com/office/drawing/2014/main" id="{DCB81FD9-3F21-99E8-18DD-C86543793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427" y="1868697"/>
            <a:ext cx="1514474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D548B8-041C-6959-E1C8-9C5A7DF9CD5C}"/>
              </a:ext>
            </a:extLst>
          </p:cNvPr>
          <p:cNvSpPr/>
          <p:nvPr/>
        </p:nvSpPr>
        <p:spPr>
          <a:xfrm>
            <a:off x="3754081" y="895350"/>
            <a:ext cx="1514474" cy="5238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Ứng dụng của công nghệ: </a:t>
            </a:r>
          </a:p>
        </p:txBody>
      </p:sp>
      <p:pic>
        <p:nvPicPr>
          <p:cNvPr id="1030" name="Picture 6" descr="Giới thiệu nghề: Công nghệ thông tin (Ứng dụng phần mềm).">
            <a:extLst>
              <a:ext uri="{FF2B5EF4-FFF2-40B4-BE49-F238E27FC236}">
                <a16:creationId xmlns:a16="http://schemas.microsoft.com/office/drawing/2014/main" id="{317CC185-590A-617D-CAD9-F4279A067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4081" y="1868697"/>
            <a:ext cx="1514474" cy="102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2F02961-950F-F4A2-D18B-9CE802CDF1D9}"/>
              </a:ext>
            </a:extLst>
          </p:cNvPr>
          <p:cNvSpPr/>
          <p:nvPr/>
        </p:nvSpPr>
        <p:spPr>
          <a:xfrm>
            <a:off x="6012736" y="726596"/>
            <a:ext cx="1514474" cy="22842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Lợi ích: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Tăng hiệu suất làm việc.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Cải thiện chất lượng sản phẩm.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Tiết kiệm thời gian</a:t>
            </a:r>
          </a:p>
          <a:p>
            <a:pPr marL="285750" indent="-285750">
              <a:buFontTx/>
              <a:buChar char="-"/>
            </a:pPr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5657FE3-1A91-D207-CBDC-692888426D42}"/>
              </a:ext>
            </a:extLst>
          </p:cNvPr>
          <p:cNvSpPr/>
          <p:nvPr/>
        </p:nvSpPr>
        <p:spPr>
          <a:xfrm>
            <a:off x="5268554" y="1676400"/>
            <a:ext cx="744181" cy="1922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170F759-B532-A5BD-FA74-E6855AA58D17}"/>
              </a:ext>
            </a:extLst>
          </p:cNvPr>
          <p:cNvCxnSpPr>
            <a:cxnSpLocks/>
            <a:stCxn id="1028" idx="2"/>
          </p:cNvCxnSpPr>
          <p:nvPr/>
        </p:nvCxnSpPr>
        <p:spPr>
          <a:xfrm>
            <a:off x="2252664" y="2859297"/>
            <a:ext cx="2197973" cy="798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BC5A864-031F-FAEF-42C6-C787719D669A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572000" y="3010797"/>
            <a:ext cx="2197973" cy="646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7FA0071-2341-63F8-71B1-81BABFB9334E}"/>
              </a:ext>
            </a:extLst>
          </p:cNvPr>
          <p:cNvCxnSpPr>
            <a:cxnSpLocks/>
            <a:stCxn id="1030" idx="2"/>
          </p:cNvCxnSpPr>
          <p:nvPr/>
        </p:nvCxnSpPr>
        <p:spPr>
          <a:xfrm>
            <a:off x="4511318" y="2893801"/>
            <a:ext cx="0" cy="798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E913CFE4-2650-5CB7-16B6-5ECF022CE70C}"/>
              </a:ext>
            </a:extLst>
          </p:cNvPr>
          <p:cNvSpPr/>
          <p:nvPr/>
        </p:nvSpPr>
        <p:spPr>
          <a:xfrm>
            <a:off x="3086100" y="3692104"/>
            <a:ext cx="2857499" cy="641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XÂY DỰNG WEBSITE BÁN MỸ PHẨM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5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  <p:bldP spid="7" grpId="0" animBg="1"/>
      <p:bldP spid="8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406AE8-43EE-0DC8-3DB3-FAF30AF06C2D}"/>
              </a:ext>
            </a:extLst>
          </p:cNvPr>
          <p:cNvSpPr/>
          <p:nvPr/>
        </p:nvSpPr>
        <p:spPr>
          <a:xfrm>
            <a:off x="0" y="0"/>
            <a:ext cx="2943225" cy="6572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Khảo sát hệ thống: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4168E1-A932-CD2A-FEEA-9B746AE4A429}"/>
              </a:ext>
            </a:extLst>
          </p:cNvPr>
          <p:cNvSpPr txBox="1"/>
          <p:nvPr/>
        </p:nvSpPr>
        <p:spPr>
          <a:xfrm>
            <a:off x="2286000" y="1421310"/>
            <a:ext cx="4572000" cy="23199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Mỗi khách hàng sau khi vào website có thể xem tất cả các thông tin về sản phẩm.</a:t>
            </a:r>
            <a:endParaRPr lang="en-US" sz="110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Khách hàng có thể đăng ký thành viên, đăng nhập, cập nhật thông tin cá nhân, xem sản phẩm và đặt hàng.</a:t>
            </a:r>
            <a:endParaRPr lang="en-US" sz="110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40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Admin có thể quản trị website với các chức năng báo cáo thống kê, quản lý người dùng, quản lý sản phẩm, quản lý đơn hàng…</a:t>
            </a:r>
            <a:endParaRPr lang="en-US" sz="110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"/>
          <p:cNvSpPr txBox="1">
            <a:spLocks noGrp="1"/>
          </p:cNvSpPr>
          <p:nvPr>
            <p:ph type="subTitle" idx="4294967295"/>
          </p:nvPr>
        </p:nvSpPr>
        <p:spPr>
          <a:xfrm>
            <a:off x="312078" y="95107"/>
            <a:ext cx="3050445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Phạm vi nghiên cứu: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0" name="Google Shape;240;p21"/>
          <p:cNvSpPr/>
          <p:nvPr/>
        </p:nvSpPr>
        <p:spPr>
          <a:xfrm>
            <a:off x="5066647" y="717180"/>
            <a:ext cx="275621" cy="26317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" name="Google Shape;241;p21"/>
          <p:cNvGrpSpPr/>
          <p:nvPr/>
        </p:nvGrpSpPr>
        <p:grpSpPr>
          <a:xfrm>
            <a:off x="5424462" y="487507"/>
            <a:ext cx="1333298" cy="1333379"/>
            <a:chOff x="6654650" y="3665275"/>
            <a:chExt cx="409100" cy="409125"/>
          </a:xfrm>
        </p:grpSpPr>
        <p:sp>
          <p:nvSpPr>
            <p:cNvPr id="242" name="Google Shape;242;p2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669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669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21"/>
          <p:cNvGrpSpPr/>
          <p:nvPr/>
        </p:nvGrpSpPr>
        <p:grpSpPr>
          <a:xfrm>
            <a:off x="4582487" y="1550340"/>
            <a:ext cx="484172" cy="484200"/>
            <a:chOff x="570875" y="4322250"/>
            <a:chExt cx="443300" cy="443325"/>
          </a:xfrm>
        </p:grpSpPr>
        <p:sp>
          <p:nvSpPr>
            <p:cNvPr id="245" name="Google Shape;245;p2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" name="Google Shape;249;p21"/>
          <p:cNvSpPr/>
          <p:nvPr/>
        </p:nvSpPr>
        <p:spPr>
          <a:xfrm rot="1892490">
            <a:off x="6821707" y="1112575"/>
            <a:ext cx="275600" cy="26315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1"/>
          <p:cNvSpPr/>
          <p:nvPr/>
        </p:nvSpPr>
        <p:spPr>
          <a:xfrm rot="-931596">
            <a:off x="6258096" y="1950628"/>
            <a:ext cx="186411" cy="17799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1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93E7DB-5002-0C04-1835-9FE844848904}"/>
              </a:ext>
            </a:extLst>
          </p:cNvPr>
          <p:cNvSpPr txBox="1"/>
          <p:nvPr/>
        </p:nvSpPr>
        <p:spPr>
          <a:xfrm>
            <a:off x="2286000" y="2426667"/>
            <a:ext cx="4572000" cy="1350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Đối tượng nghiên cứu: Hệ thống website xây dựng website bán mỹ phẩm và quy trình, phương pháp phát triển một website.</a:t>
            </a:r>
            <a:endParaRPr lang="en-US" sz="110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40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Phạm vi nghiên cứu: Xây dựng website bán mỹ phẩm.</a:t>
            </a:r>
            <a:endParaRPr lang="en-US" sz="110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" grpId="0" build="p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0"/>
          <p:cNvSpPr txBox="1">
            <a:spLocks noGrp="1"/>
          </p:cNvSpPr>
          <p:nvPr>
            <p:ph type="title"/>
          </p:nvPr>
        </p:nvSpPr>
        <p:spPr>
          <a:xfrm>
            <a:off x="133637" y="186825"/>
            <a:ext cx="4333587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/>
              <a:t>2. PHÂN TÍCH THIẾT KẾ</a:t>
            </a:r>
          </a:p>
        </p:txBody>
      </p:sp>
      <p:sp>
        <p:nvSpPr>
          <p:cNvPr id="233" name="Google Shape;233;p20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88003F-79F9-D2DC-572D-EB7A7074C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252" y="939250"/>
            <a:ext cx="5914073" cy="369942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xfrm>
            <a:off x="114588" y="150850"/>
            <a:ext cx="3523962" cy="6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giao diện</a:t>
            </a:r>
            <a:endParaRPr sz="2000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ldNum" idx="12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AAA0C8-FADC-E7EF-2A1C-D8FF1CC4E060}"/>
              </a:ext>
            </a:extLst>
          </p:cNvPr>
          <p:cNvSpPr/>
          <p:nvPr/>
        </p:nvSpPr>
        <p:spPr>
          <a:xfrm>
            <a:off x="2357437" y="732422"/>
            <a:ext cx="4124325" cy="527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- Giao diện được thiết kế bằng phần mềm Lunacy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369CF2-7E0F-5B1E-D468-4763DBEC6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079" y="1733195"/>
            <a:ext cx="3455921" cy="26234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2A5DEB-EA89-CC2D-389D-666CAE70F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1733195"/>
            <a:ext cx="3455921" cy="262345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/>
      <p:bldP spid="6" grpId="0"/>
    </p:bldLst>
  </p:timing>
</p:sld>
</file>

<file path=ppt/theme/theme1.xml><?xml version="1.0" encoding="utf-8"?>
<a:theme xmlns:a="http://schemas.openxmlformats.org/drawingml/2006/main" name="Dumaine">
  <a:themeElements>
    <a:clrScheme name="Custom 347">
      <a:dk1>
        <a:srgbClr val="FFFFFF"/>
      </a:dk1>
      <a:lt1>
        <a:srgbClr val="041F30"/>
      </a:lt1>
      <a:dk2>
        <a:srgbClr val="E3E7EC"/>
      </a:dk2>
      <a:lt2>
        <a:srgbClr val="5A6B85"/>
      </a:lt2>
      <a:accent1>
        <a:srgbClr val="6699FF"/>
      </a:accent1>
      <a:accent2>
        <a:srgbClr val="33CCFF"/>
      </a:accent2>
      <a:accent3>
        <a:srgbClr val="33CCCC"/>
      </a:accent3>
      <a:accent4>
        <a:srgbClr val="66FF33"/>
      </a:accent4>
      <a:accent5>
        <a:srgbClr val="FF0066"/>
      </a:accent5>
      <a:accent6>
        <a:srgbClr val="FF66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330</Words>
  <Application>Microsoft Office PowerPoint</Application>
  <PresentationFormat>On-screen Show (16:9)</PresentationFormat>
  <Paragraphs>57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Hind</vt:lpstr>
      <vt:lpstr>Arial</vt:lpstr>
      <vt:lpstr>High Tower Text</vt:lpstr>
      <vt:lpstr>French Script MT</vt:lpstr>
      <vt:lpstr>Garamond</vt:lpstr>
      <vt:lpstr>Times New Roman</vt:lpstr>
      <vt:lpstr>Calibri</vt:lpstr>
      <vt:lpstr>Dumaine</vt:lpstr>
      <vt:lpstr>BÁO CÁO Ứng dụng công nghệ phát triển phần mềm</vt:lpstr>
      <vt:lpstr>Tên đề tài:   Xây dựng website bán mỹ phẩm</vt:lpstr>
      <vt:lpstr>NỘI DUNG:</vt:lpstr>
      <vt:lpstr>1. TỔNG QUAN</vt:lpstr>
      <vt:lpstr>PowerPoint Presentation</vt:lpstr>
      <vt:lpstr>PowerPoint Presentation</vt:lpstr>
      <vt:lpstr>PowerPoint Presentation</vt:lpstr>
      <vt:lpstr>2. PHÂN TÍCH THIẾT KẾ</vt:lpstr>
      <vt:lpstr>Thiết kế giao diện</vt:lpstr>
      <vt:lpstr>3. CƠ SỞ DỮ LIỆU:</vt:lpstr>
      <vt:lpstr>PowerPoint Presentation</vt:lpstr>
      <vt:lpstr>PowerPoint Presentation</vt:lpstr>
      <vt:lpstr>PowerPoint Presentation</vt:lpstr>
      <vt:lpstr>Thanks a lot!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Ứng dụng công nghệ phát triển phần mềm</dc:title>
  <cp:lastModifiedBy>Admin</cp:lastModifiedBy>
  <cp:revision>3</cp:revision>
  <dcterms:modified xsi:type="dcterms:W3CDTF">2023-09-16T09:40:56Z</dcterms:modified>
</cp:coreProperties>
</file>